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30"/>
  </p:notesMasterIdLst>
  <p:handoutMasterIdLst>
    <p:handoutMasterId r:id="rId31"/>
  </p:handoutMasterIdLst>
  <p:sldIdLst>
    <p:sldId id="288" r:id="rId3"/>
    <p:sldId id="319" r:id="rId4"/>
    <p:sldId id="320" r:id="rId5"/>
    <p:sldId id="318" r:id="rId6"/>
    <p:sldId id="339" r:id="rId7"/>
    <p:sldId id="298" r:id="rId8"/>
    <p:sldId id="324" r:id="rId9"/>
    <p:sldId id="325" r:id="rId10"/>
    <p:sldId id="326" r:id="rId11"/>
    <p:sldId id="301" r:id="rId12"/>
    <p:sldId id="327" r:id="rId13"/>
    <p:sldId id="308" r:id="rId14"/>
    <p:sldId id="302" r:id="rId15"/>
    <p:sldId id="297" r:id="rId16"/>
    <p:sldId id="296" r:id="rId17"/>
    <p:sldId id="303" r:id="rId18"/>
    <p:sldId id="331" r:id="rId19"/>
    <p:sldId id="332" r:id="rId20"/>
    <p:sldId id="328" r:id="rId21"/>
    <p:sldId id="330" r:id="rId22"/>
    <p:sldId id="309" r:id="rId23"/>
    <p:sldId id="336" r:id="rId24"/>
    <p:sldId id="335" r:id="rId25"/>
    <p:sldId id="313" r:id="rId26"/>
    <p:sldId id="292" r:id="rId27"/>
    <p:sldId id="338" r:id="rId28"/>
    <p:sldId id="337" r:id="rId29"/>
  </p:sldIdLst>
  <p:sldSz cx="9144000" cy="5143500" type="screen16x9"/>
  <p:notesSz cx="6858000" cy="9144000"/>
  <p:embeddedFontLst>
    <p:embeddedFont>
      <p:font typeface="等线" panose="02010600030101010101" pitchFamily="2" charset="-122"/>
      <p:regular r:id="rId32"/>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V Boli" panose="02000500030200090000" pitchFamily="2" charset="0"/>
      <p:regular r:id="rId40"/>
    </p:embeddedFont>
    <p:embeddedFont>
      <p:font typeface="UTM Avo" panose="02040603050506020204" pitchFamily="18" charset="0"/>
      <p:regular r:id="rId41"/>
      <p:bold r:id="rId42"/>
      <p:italic r:id="rId43"/>
      <p:boldItalic r:id="rId44"/>
    </p:embeddedFont>
    <p:embeddedFont>
      <p:font typeface="UTM Futura Extra" panose="02040603050506020204" pitchFamily="18" charset="0"/>
      <p:bold r:id="rId45"/>
    </p:embeddedFont>
    <p:embeddedFont>
      <p:font typeface="UTM Habano" panose="02040603050506020204" pitchFamily="18" charset="0"/>
      <p:regular r:id="rId46"/>
    </p:embeddedFont>
    <p:embeddedFont>
      <p:font typeface="UVN Banh Mi" pitchFamily="2" charset="0"/>
      <p:regular r:id="rId47"/>
    </p:embeddedFont>
  </p:embeddedFontLst>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1995" autoAdjust="0"/>
  </p:normalViewPr>
  <p:slideViewPr>
    <p:cSldViewPr snapToGrid="0">
      <p:cViewPr varScale="1">
        <p:scale>
          <a:sx n="102" d="100"/>
          <a:sy n="102" d="100"/>
        </p:scale>
        <p:origin x="437" y="-734"/>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16/2/2022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24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10</a:t>
            </a:fld>
            <a:endParaRPr lang="zh-CN" altLang="en-US"/>
          </a:p>
        </p:txBody>
      </p:sp>
    </p:spTree>
    <p:extLst>
      <p:ext uri="{BB962C8B-B14F-4D97-AF65-F5344CB8AC3E}">
        <p14:creationId xmlns:p14="http://schemas.microsoft.com/office/powerpoint/2010/main" val="78594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17</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89BC414-FE65-4B50-BF24-2DFFB2A9EB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3465D810-9DEF-40A9-BBC8-5D2174CD4FD8}" type="slidenum">
              <a:rPr lang="en-US" altLang="en-US" sz="1200"/>
              <a:pPr eaLnBrk="1" hangingPunct="1"/>
              <a:t>25</a:t>
            </a:fld>
            <a:endParaRPr lang="en-US" altLang="en-US" sz="1200"/>
          </a:p>
        </p:txBody>
      </p:sp>
      <p:sp>
        <p:nvSpPr>
          <p:cNvPr id="25603" name="Rectangle 2">
            <a:extLst>
              <a:ext uri="{FF2B5EF4-FFF2-40B4-BE49-F238E27FC236}">
                <a16:creationId xmlns:a16="http://schemas.microsoft.com/office/drawing/2014/main" id="{B8EA2B26-AFA4-4E87-8E62-AA3958E9F124}"/>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BB2805FA-B4A2-461F-B571-9B02D458C7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945022" y="4450512"/>
            <a:ext cx="3108079" cy="577598"/>
            <a:chOff x="491558" y="576272"/>
            <a:chExt cx="8473537" cy="1513695"/>
          </a:xfrm>
        </p:grpSpPr>
        <p:sp>
          <p:nvSpPr>
            <p:cNvPr id="34" name="Rectangle 33"/>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30" name="Group 29"/>
          <p:cNvGrpSpPr/>
          <p:nvPr/>
        </p:nvGrpSpPr>
        <p:grpSpPr>
          <a:xfrm>
            <a:off x="6211627" y="2743032"/>
            <a:ext cx="2729173" cy="577598"/>
            <a:chOff x="491558" y="576272"/>
            <a:chExt cx="8473537" cy="1513695"/>
          </a:xfrm>
        </p:grpSpPr>
        <p:sp>
          <p:nvSpPr>
            <p:cNvPr id="31" name="Rectangle 30"/>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18" name="Group 17"/>
          <p:cNvGrpSpPr/>
          <p:nvPr/>
        </p:nvGrpSpPr>
        <p:grpSpPr>
          <a:xfrm>
            <a:off x="4494126" y="612826"/>
            <a:ext cx="4217483" cy="538443"/>
            <a:chOff x="491558" y="576272"/>
            <a:chExt cx="8473537" cy="1513695"/>
          </a:xfrm>
        </p:grpSpPr>
        <p:sp>
          <p:nvSpPr>
            <p:cNvPr id="19" name="Rectangle 1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 name="任意多边形 1"/>
          <p:cNvSpPr/>
          <p:nvPr/>
        </p:nvSpPr>
        <p:spPr>
          <a:xfrm rot="5400000">
            <a:off x="5090160" y="1145858"/>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EE8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439777" y="1476301"/>
            <a:ext cx="958215" cy="1238726"/>
            <a:chOff x="3348514" y="1438752"/>
            <a:chExt cx="958215" cy="1238726"/>
          </a:xfrm>
        </p:grpSpPr>
        <p:sp>
          <p:nvSpPr>
            <p:cNvPr id="20" name="任意多边形 19"/>
            <p:cNvSpPr/>
            <p:nvPr/>
          </p:nvSpPr>
          <p:spPr>
            <a:xfrm>
              <a:off x="3348514" y="1438752"/>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3C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文本框 20"/>
            <p:cNvSpPr txBox="1"/>
            <p:nvPr/>
          </p:nvSpPr>
          <p:spPr>
            <a:xfrm>
              <a:off x="3426142" y="1992723"/>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Xuân</a:t>
              </a:r>
              <a:endParaRPr lang="en-US" altLang="zh-CN" sz="1600" b="1" dirty="0">
                <a:solidFill>
                  <a:schemeClr val="bg1"/>
                </a:solidFill>
                <a:latin typeface="Arial" panose="020B0604020202020204" pitchFamily="34" charset="0"/>
                <a:cs typeface="Arial" panose="020B0604020202020204" pitchFamily="34" charset="0"/>
              </a:endParaRPr>
            </a:p>
          </p:txBody>
        </p:sp>
      </p:grpSp>
      <p:sp>
        <p:nvSpPr>
          <p:cNvPr id="22" name="任意多边形 21"/>
          <p:cNvSpPr/>
          <p:nvPr/>
        </p:nvSpPr>
        <p:spPr>
          <a:xfrm rot="10800000">
            <a:off x="5255895" y="2761298"/>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B1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 name="任意多边形 24"/>
          <p:cNvSpPr/>
          <p:nvPr/>
        </p:nvSpPr>
        <p:spPr>
          <a:xfrm rot="16200000">
            <a:off x="3625215" y="2876074"/>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7FB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 name="文本框 20"/>
          <p:cNvSpPr txBox="1"/>
          <p:nvPr/>
        </p:nvSpPr>
        <p:spPr>
          <a:xfrm>
            <a:off x="4807579" y="1553795"/>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hạ</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7" name="文本框 20"/>
          <p:cNvSpPr txBox="1"/>
          <p:nvPr/>
        </p:nvSpPr>
        <p:spPr>
          <a:xfrm>
            <a:off x="5333523" y="2860386"/>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thu</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8" name="文本框 20"/>
          <p:cNvSpPr txBox="1"/>
          <p:nvPr/>
        </p:nvSpPr>
        <p:spPr>
          <a:xfrm>
            <a:off x="3941135" y="3284011"/>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đông</a:t>
            </a:r>
            <a:endParaRPr lang="en-US" altLang="zh-CN" sz="1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 y="0"/>
            <a:ext cx="3370497" cy="5143500"/>
          </a:xfrm>
          <a:prstGeom prst="rect">
            <a:avLst/>
          </a:prstGeom>
        </p:spPr>
      </p:pic>
      <p:pic>
        <p:nvPicPr>
          <p:cNvPr id="3074" name="Picture 2" descr="Mùa lá đỏ của cây bàng - VnExpress Du lị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919" y="295276"/>
            <a:ext cx="1881947" cy="120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ực Hư Công Dụng Của Lá Bàng Có Tác Dụng Gì, Lã¡ Bã Ng Trá»‹ Bá»‡Nh G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8" y="4049564"/>
            <a:ext cx="1436333" cy="883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à Nẵng đẹp nao lòng mùa bàng thay lá đỏ rực | Việt Nam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914" y="2986764"/>
            <a:ext cx="1433890" cy="11696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chữa nhiệt miệng bằng Lá Bàng Non tại nhà - Quantum Ca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238"/>
          <a:stretch/>
        </p:blipFill>
        <p:spPr bwMode="auto">
          <a:xfrm>
            <a:off x="6429552" y="1390634"/>
            <a:ext cx="1842733" cy="1286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7579" y="678403"/>
            <a:ext cx="4022255" cy="307777"/>
          </a:xfrm>
          <a:prstGeom prst="rect">
            <a:avLst/>
          </a:prstGeom>
        </p:spPr>
        <p:txBody>
          <a:bodyPr wrap="none">
            <a:spAutoFit/>
          </a:bodyPr>
          <a:lstStyle/>
          <a:p>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bàng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mới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nảy</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trông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như</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những</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ngọn</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lửa</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xanh</a:t>
            </a:r>
            <a:r>
              <a:rPr lang="en-US" altLang="en-US" sz="1400" b="1" dirty="0">
                <a:latin typeface="Times New Roman" panose="02020603050405020304" pitchFamily="18" charset="0"/>
              </a:rPr>
              <a:t>.</a:t>
            </a:r>
            <a:endParaRPr lang="en-US" dirty="0"/>
          </a:p>
        </p:txBody>
      </p:sp>
      <p:sp>
        <p:nvSpPr>
          <p:cNvPr id="4" name="Rectangle 3"/>
          <p:cNvSpPr/>
          <p:nvPr/>
        </p:nvSpPr>
        <p:spPr>
          <a:xfrm>
            <a:off x="6211627" y="2867530"/>
            <a:ext cx="2813777" cy="307777"/>
          </a:xfrm>
          <a:prstGeom prst="rect">
            <a:avLst/>
          </a:prstGeom>
        </p:spPr>
        <p:txBody>
          <a:bodyPr wrap="square">
            <a:spAutoFit/>
          </a:bodyPr>
          <a:lstStyle/>
          <a:p>
            <a:r>
              <a:rPr lang="en-US" altLang="en-US" sz="1400" b="1" dirty="0">
                <a:latin typeface="Times New Roman" panose="02020603050405020304" pitchFamily="18" charset="0"/>
              </a:rPr>
              <a:t>Sang </a:t>
            </a:r>
            <a:r>
              <a:rPr lang="en-US" altLang="en-US" sz="1400" b="1" dirty="0" err="1">
                <a:latin typeface="Times New Roman" panose="02020603050405020304" pitchFamily="18" charset="0"/>
              </a:rPr>
              <a:t>hè</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chuyển</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màu</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ngọc</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bích</a:t>
            </a:r>
            <a:r>
              <a:rPr lang="en-US" altLang="en-US" sz="1400" b="1" dirty="0">
                <a:latin typeface="Times New Roman" panose="02020603050405020304" pitchFamily="18" charset="0"/>
              </a:rPr>
              <a:t>. </a:t>
            </a:r>
            <a:endParaRPr lang="en-US" dirty="0"/>
          </a:p>
        </p:txBody>
      </p:sp>
      <p:sp>
        <p:nvSpPr>
          <p:cNvPr id="5" name="Rectangle 4"/>
          <p:cNvSpPr/>
          <p:nvPr/>
        </p:nvSpPr>
        <p:spPr>
          <a:xfrm>
            <a:off x="1886506" y="4581750"/>
            <a:ext cx="3264035" cy="338554"/>
          </a:xfrm>
          <a:prstGeom prst="rect">
            <a:avLst/>
          </a:prstGeom>
        </p:spPr>
        <p:txBody>
          <a:bodyPr wrap="none">
            <a:spAutoFit/>
          </a:bodyPr>
          <a:lstStyle/>
          <a:p>
            <a:r>
              <a:rPr lang="en-US" altLang="en-US" sz="1600" b="1" dirty="0" err="1">
                <a:latin typeface="Times New Roman" panose="02020603050405020304" pitchFamily="18" charset="0"/>
              </a:rPr>
              <a:t>Mùa</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thu</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lá</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bàng</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ngả</a:t>
            </a:r>
            <a:r>
              <a:rPr lang="en-US" altLang="en-US" sz="1600" b="1" dirty="0">
                <a:latin typeface="Times New Roman" panose="02020603050405020304" pitchFamily="18" charset="0"/>
              </a:rPr>
              <a:t> sang </a:t>
            </a:r>
            <a:r>
              <a:rPr lang="en-US" altLang="en-US" sz="1600" b="1" dirty="0" err="1">
                <a:solidFill>
                  <a:srgbClr val="FF0000"/>
                </a:solidFill>
                <a:latin typeface="Times New Roman" panose="02020603050405020304" pitchFamily="18" charset="0"/>
              </a:rPr>
              <a:t>màu</a:t>
            </a:r>
            <a:r>
              <a:rPr lang="en-US" altLang="en-US" sz="1600" b="1" dirty="0">
                <a:solidFill>
                  <a:srgbClr val="FF0000"/>
                </a:solidFill>
                <a:latin typeface="Times New Roman" panose="02020603050405020304" pitchFamily="18" charset="0"/>
              </a:rPr>
              <a:t> </a:t>
            </a:r>
            <a:r>
              <a:rPr lang="en-US" altLang="en-US" sz="1600" b="1" dirty="0" err="1">
                <a:solidFill>
                  <a:srgbClr val="FF0000"/>
                </a:solidFill>
                <a:latin typeface="Times New Roman" panose="02020603050405020304" pitchFamily="18" charset="0"/>
              </a:rPr>
              <a:t>lục</a:t>
            </a:r>
            <a:endParaRPr lang="en-US" sz="1400" dirty="0">
              <a:solidFill>
                <a:srgbClr val="FF0000"/>
              </a:solidFill>
            </a:endParaRPr>
          </a:p>
        </p:txBody>
      </p:sp>
      <p:grpSp>
        <p:nvGrpSpPr>
          <p:cNvPr id="7" name="Group 6"/>
          <p:cNvGrpSpPr/>
          <p:nvPr/>
        </p:nvGrpSpPr>
        <p:grpSpPr>
          <a:xfrm>
            <a:off x="244328" y="2177376"/>
            <a:ext cx="1622156" cy="1414158"/>
            <a:chOff x="237726" y="2419412"/>
            <a:chExt cx="1622156" cy="1414158"/>
          </a:xfrm>
        </p:grpSpPr>
        <p:grpSp>
          <p:nvGrpSpPr>
            <p:cNvPr id="36" name="Group 35"/>
            <p:cNvGrpSpPr/>
            <p:nvPr/>
          </p:nvGrpSpPr>
          <p:grpSpPr>
            <a:xfrm>
              <a:off x="237726" y="2419412"/>
              <a:ext cx="1614690" cy="1414158"/>
              <a:chOff x="491558" y="576272"/>
              <a:chExt cx="8473537" cy="1513695"/>
            </a:xfrm>
          </p:grpSpPr>
          <p:sp>
            <p:nvSpPr>
              <p:cNvPr id="37" name="Rectangle 36"/>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6" name="Rectangle 5"/>
            <p:cNvSpPr/>
            <p:nvPr/>
          </p:nvSpPr>
          <p:spPr>
            <a:xfrm>
              <a:off x="291424" y="2534410"/>
              <a:ext cx="1568458" cy="1015663"/>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pic>
        <p:nvPicPr>
          <p:cNvPr id="39"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125" y="3571598"/>
            <a:ext cx="2341575" cy="1157301"/>
          </a:xfrm>
          <a:prstGeom prst="rect">
            <a:avLst/>
          </a:prstGeom>
        </p:spPr>
      </p:pic>
    </p:spTree>
    <p:extLst>
      <p:ext uri="{BB962C8B-B14F-4D97-AF65-F5344CB8AC3E}">
        <p14:creationId xmlns:p14="http://schemas.microsoft.com/office/powerpoint/2010/main" val="237071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left)">
                                      <p:cBhvr>
                                        <p:cTn id="37" dur="500"/>
                                        <p:tgtEl>
                                          <p:spTgt spid="308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wipe(right)">
                                      <p:cBhvr>
                                        <p:cTn id="48" dur="500"/>
                                        <p:tgtEl>
                                          <p:spTgt spid="3076"/>
                                        </p:tgtEl>
                                      </p:cBhvr>
                                    </p:animEffect>
                                  </p:childTnLst>
                                </p:cTn>
                              </p:par>
                              <p:par>
                                <p:cTn id="49" presetID="22"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right)">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wipe(right)">
                                      <p:cBhvr>
                                        <p:cTn id="65" dur="500"/>
                                        <p:tgtEl>
                                          <p:spTgt spid="3078"/>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255">
            <a:off x="422877" y="776467"/>
            <a:ext cx="3915450" cy="3915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0991" y="692753"/>
            <a:ext cx="4190957" cy="840632"/>
            <a:chOff x="4494126" y="612826"/>
            <a:chExt cx="4217483" cy="538443"/>
          </a:xfrm>
        </p:grpSpPr>
        <p:grpSp>
          <p:nvGrpSpPr>
            <p:cNvPr id="14" name="Group 13"/>
            <p:cNvGrpSpPr/>
            <p:nvPr/>
          </p:nvGrpSpPr>
          <p:grpSpPr>
            <a:xfrm>
              <a:off x="4494126" y="612826"/>
              <a:ext cx="4217483" cy="538443"/>
              <a:chOff x="491558" y="576272"/>
              <a:chExt cx="8473537" cy="1513695"/>
            </a:xfrm>
          </p:grpSpPr>
          <p:sp>
            <p:nvSpPr>
              <p:cNvPr id="15" name="Rectangle 14"/>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7" name="Rectangle 16"/>
            <p:cNvSpPr/>
            <p:nvPr/>
          </p:nvSpPr>
          <p:spPr>
            <a:xfrm>
              <a:off x="4805898" y="678720"/>
              <a:ext cx="3791973" cy="413989"/>
            </a:xfrm>
            <a:prstGeom prst="rect">
              <a:avLst/>
            </a:prstGeom>
          </p:spPr>
          <p:txBody>
            <a:bodyPr wrap="square">
              <a:spAutoFit/>
            </a:bodyPr>
            <a:lstStyle/>
            <a:p>
              <a:pPr algn="ctr"/>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xuân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mới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trông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như</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lửa</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xanh</a:t>
              </a:r>
              <a:r>
                <a:rPr lang="en-US" altLang="en-US" sz="1800" b="1" dirty="0">
                  <a:latin typeface="Times New Roman" panose="02020603050405020304" pitchFamily="18" charset="0"/>
                </a:rPr>
                <a:t>.</a:t>
              </a:r>
              <a:endParaRPr lang="en-US" sz="1600" dirty="0"/>
            </a:p>
          </p:txBody>
        </p:sp>
      </p:grpSp>
      <p:grpSp>
        <p:nvGrpSpPr>
          <p:cNvPr id="2" name="Group 1"/>
          <p:cNvGrpSpPr/>
          <p:nvPr/>
        </p:nvGrpSpPr>
        <p:grpSpPr>
          <a:xfrm>
            <a:off x="4762651" y="1718051"/>
            <a:ext cx="4687341" cy="879179"/>
            <a:chOff x="6211627" y="2763854"/>
            <a:chExt cx="3024846" cy="575436"/>
          </a:xfrm>
        </p:grpSpPr>
        <p:grpSp>
          <p:nvGrpSpPr>
            <p:cNvPr id="11" name="Group 10"/>
            <p:cNvGrpSpPr/>
            <p:nvPr/>
          </p:nvGrpSpPr>
          <p:grpSpPr>
            <a:xfrm>
              <a:off x="6211627" y="2763854"/>
              <a:ext cx="2723413" cy="575436"/>
              <a:chOff x="491558" y="630841"/>
              <a:chExt cx="8455653" cy="1508030"/>
            </a:xfrm>
          </p:grpSpPr>
          <p:sp>
            <p:nvSpPr>
              <p:cNvPr id="12" name="Rectangle 1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8" name="Rectangle 17"/>
            <p:cNvSpPr/>
            <p:nvPr/>
          </p:nvSpPr>
          <p:spPr>
            <a:xfrm>
              <a:off x="6422696" y="2894853"/>
              <a:ext cx="2813777" cy="241733"/>
            </a:xfrm>
            <a:prstGeom prst="rect">
              <a:avLst/>
            </a:prstGeom>
          </p:spPr>
          <p:txBody>
            <a:bodyPr wrap="square">
              <a:spAutoFit/>
            </a:bodyPr>
            <a:lstStyle/>
            <a:p>
              <a:r>
                <a:rPr lang="en-US" altLang="en-US" sz="1800" b="1" dirty="0">
                  <a:latin typeface="Times New Roman" panose="02020603050405020304" pitchFamily="18" charset="0"/>
                </a:rPr>
                <a:t>Sang </a:t>
              </a:r>
              <a:r>
                <a:rPr lang="en-US" altLang="en-US" sz="1800" b="1" dirty="0" err="1">
                  <a:latin typeface="Times New Roman" panose="02020603050405020304" pitchFamily="18" charset="0"/>
                </a:rPr>
                <a:t>hè</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chuyển</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ngọc</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bích</a:t>
              </a:r>
              <a:r>
                <a:rPr lang="en-US" altLang="en-US" sz="1800" b="1" dirty="0">
                  <a:latin typeface="Times New Roman" panose="02020603050405020304" pitchFamily="18" charset="0"/>
                </a:rPr>
                <a:t>. </a:t>
              </a:r>
              <a:endParaRPr lang="en-US" sz="1600" dirty="0"/>
            </a:p>
          </p:txBody>
        </p:sp>
      </p:grpSp>
      <p:grpSp>
        <p:nvGrpSpPr>
          <p:cNvPr id="25" name="Group 24"/>
          <p:cNvGrpSpPr/>
          <p:nvPr/>
        </p:nvGrpSpPr>
        <p:grpSpPr>
          <a:xfrm>
            <a:off x="4805289" y="2902077"/>
            <a:ext cx="4192655" cy="790882"/>
            <a:chOff x="1945022" y="4450512"/>
            <a:chExt cx="3108079" cy="577598"/>
          </a:xfrm>
        </p:grpSpPr>
        <p:grpSp>
          <p:nvGrpSpPr>
            <p:cNvPr id="8" name="Group 7"/>
            <p:cNvGrpSpPr/>
            <p:nvPr/>
          </p:nvGrpSpPr>
          <p:grpSpPr>
            <a:xfrm>
              <a:off x="1945022" y="4450512"/>
              <a:ext cx="3108079" cy="577598"/>
              <a:chOff x="491558" y="576272"/>
              <a:chExt cx="8473537" cy="1513695"/>
            </a:xfrm>
          </p:grpSpPr>
          <p:sp>
            <p:nvSpPr>
              <p:cNvPr id="9" name="Rectangle 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9" name="Rectangle 18"/>
            <p:cNvSpPr/>
            <p:nvPr/>
          </p:nvSpPr>
          <p:spPr>
            <a:xfrm>
              <a:off x="2144944" y="4578885"/>
              <a:ext cx="2703689" cy="269731"/>
            </a:xfrm>
            <a:prstGeom prst="rect">
              <a:avLst/>
            </a:prstGeom>
          </p:spPr>
          <p:txBody>
            <a:bodyPr wrap="none">
              <a:spAutoFit/>
            </a:bodyPr>
            <a:lstStyle/>
            <a:p>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ngả</a:t>
              </a:r>
              <a:r>
                <a:rPr lang="en-US" altLang="en-US" sz="1800" b="1" dirty="0">
                  <a:latin typeface="Times New Roman" panose="02020603050405020304" pitchFamily="18" charset="0"/>
                </a:rPr>
                <a:t> sang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lục</a:t>
              </a:r>
              <a:endParaRPr lang="en-US" sz="1600" dirty="0">
                <a:solidFill>
                  <a:srgbClr val="FF0000"/>
                </a:solidFill>
              </a:endParaRPr>
            </a:p>
          </p:txBody>
        </p:sp>
      </p:grpSp>
      <p:grpSp>
        <p:nvGrpSpPr>
          <p:cNvPr id="20" name="Group 19"/>
          <p:cNvGrpSpPr/>
          <p:nvPr/>
        </p:nvGrpSpPr>
        <p:grpSpPr>
          <a:xfrm>
            <a:off x="4775204" y="3886829"/>
            <a:ext cx="4173121" cy="869809"/>
            <a:chOff x="237726" y="2419412"/>
            <a:chExt cx="1614690" cy="1414158"/>
          </a:xfrm>
        </p:grpSpPr>
        <p:grpSp>
          <p:nvGrpSpPr>
            <p:cNvPr id="21" name="Group 20"/>
            <p:cNvGrpSpPr/>
            <p:nvPr/>
          </p:nvGrpSpPr>
          <p:grpSpPr>
            <a:xfrm>
              <a:off x="237726" y="2419412"/>
              <a:ext cx="1614690" cy="1414158"/>
              <a:chOff x="491558" y="576272"/>
              <a:chExt cx="8473537" cy="1513695"/>
            </a:xfrm>
          </p:grpSpPr>
          <p:sp>
            <p:nvSpPr>
              <p:cNvPr id="23" name="Rectangle 2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987" y="576272"/>
                <a:ext cx="8388108"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2" name="Rectangle 21"/>
            <p:cNvSpPr/>
            <p:nvPr/>
          </p:nvSpPr>
          <p:spPr>
            <a:xfrm>
              <a:off x="249367" y="2738017"/>
              <a:ext cx="1568458" cy="650509"/>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sp>
        <p:nvSpPr>
          <p:cNvPr id="27" name="Rectangle 26"/>
          <p:cNvSpPr/>
          <p:nvPr/>
        </p:nvSpPr>
        <p:spPr>
          <a:xfrm>
            <a:off x="1765835" y="54876"/>
            <a:ext cx="6078908"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Miêu</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tả</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theo</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trình</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tự</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thời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gian</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4284678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63207" y="2804746"/>
            <a:ext cx="4220308" cy="1995249"/>
            <a:chOff x="-910222" y="-1899802"/>
            <a:chExt cx="1752521"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910222" y="-1718597"/>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978084" y="3376918"/>
            <a:ext cx="3553372" cy="1323439"/>
          </a:xfrm>
          <a:prstGeom prst="rect">
            <a:avLst/>
          </a:prstGeom>
        </p:spPr>
        <p:txBody>
          <a:bodyPr wrap="square">
            <a:spAutoFit/>
          </a:bodyPr>
          <a:lstStyle/>
          <a:p>
            <a:pPr algn="ctr"/>
            <a:r>
              <a:rPr lang="vi-VN" sz="1600"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600"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919" y="1887265"/>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954107"/>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là</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một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sồi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lớn</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hai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người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ôm</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không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xuể</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những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cành</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lẽ</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phải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gãy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từ</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lâu</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vỏ</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nứt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nẻ</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đầy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vết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cánh</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to </a:t>
              </a:r>
              <a:r>
                <a:rPr lang="en-US" altLang="en-US" sz="1800" dirty="0" err="1">
                  <a:solidFill>
                    <a:schemeClr val="accent5">
                      <a:lumMod val="50000"/>
                    </a:schemeClr>
                  </a:solidFill>
                  <a:latin typeface="Arial" panose="020B0604020202020204" pitchFamily="34" charset="0"/>
                  <a:cs typeface="Arial" panose="020B0604020202020204" pitchFamily="34" charset="0"/>
                </a:rPr>
                <a:t>xù</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xì</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không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cân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đối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ngón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quều</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quào</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xoè</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rộng</a:t>
              </a:r>
              <a:r>
                <a:rPr lang="en-US" altLang="en-US" sz="1800" dirty="0">
                  <a:solidFill>
                    <a:schemeClr val="accent5">
                      <a:lumMod val="50000"/>
                    </a:schemeClr>
                  </a:solidFill>
                  <a:latin typeface="Arial" panose="020B0604020202020204" pitchFamily="34" charset="0"/>
                  <a:cs typeface="Arial" panose="020B0604020202020204" pitchFamily="34" charset="0"/>
                </a:rPr>
                <a:t>….</a:t>
              </a:r>
              <a:r>
                <a:rPr lang="en-US" sz="1800" dirty="0" err="1">
                  <a:solidFill>
                    <a:schemeClr val="accent5">
                      <a:lumMod val="50000"/>
                    </a:schemeClr>
                  </a:solidFill>
                  <a:latin typeface="Arial" panose="020B0604020202020204" pitchFamily="34" charset="0"/>
                  <a:cs typeface="Arial" panose="020B0604020202020204" pitchFamily="34" charset="0"/>
                </a:rPr>
                <a:t>toả</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rộng</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thành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vòm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lá</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xuê</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xanh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tốt</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thẫm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màu</a:t>
              </a:r>
              <a:r>
                <a:rPr lang="en-US" sz="1800" dirty="0">
                  <a:solidFill>
                    <a:schemeClr val="accent5">
                      <a:lumMod val="50000"/>
                    </a:schemeClr>
                  </a:solidFill>
                  <a:latin typeface="Arial" panose="020B0604020202020204" pitchFamily="34" charset="0"/>
                  <a:cs typeface="Arial" panose="020B0604020202020204" pitchFamily="34" charset="0"/>
                </a:rPr>
                <a:t>….</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1"/>
                                        </p:tgtEl>
                                        <p:attrNameLst>
                                          <p:attrName>style.visibility</p:attrName>
                                        </p:attrNameLst>
                                      </p:cBhvr>
                                      <p:to>
                                        <p:strVal val="visible"/>
                                      </p:to>
                                    </p:set>
                                    <p:anim calcmode="discrete" valueType="clr">
                                      <p:cBhvr override="childStyle">
                                        <p:cTn id="2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
                                        </p:tgtEl>
                                        <p:attrNameLst>
                                          <p:attrName>fillcolor</p:attrName>
                                        </p:attrNameLst>
                                      </p:cBhvr>
                                      <p:tavLst>
                                        <p:tav tm="0">
                                          <p:val>
                                            <p:clrVal>
                                              <a:schemeClr val="accent2"/>
                                            </p:clrVal>
                                          </p:val>
                                        </p:tav>
                                        <p:tav tm="50000">
                                          <p:val>
                                            <p:clrVal>
                                              <a:schemeClr val="hlink"/>
                                            </p:clrVal>
                                          </p:val>
                                        </p:tav>
                                      </p:tavLst>
                                    </p:anim>
                                    <p:set>
                                      <p:cBhvr>
                                        <p:cTn id="24" dur="80"/>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Khởi</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đ</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ộng</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val="20000"/>
                    </a:ext>
                  </a:extLst>
                </a:gridCol>
                <a:gridCol w="2905658">
                  <a:extLst>
                    <a:ext uri="{9D8B030D-6E8A-4147-A177-3AD203B41FA5}">
                      <a16:colId xmlns:a16="http://schemas.microsoft.com/office/drawing/2014/main" val="20001"/>
                    </a:ext>
                  </a:extLst>
                </a:gridCol>
                <a:gridCol w="3784113">
                  <a:extLst>
                    <a:ext uri="{9D8B030D-6E8A-4147-A177-3AD203B41FA5}">
                      <a16:colId xmlns:a16="http://schemas.microsoft.com/office/drawing/2014/main"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5"/>
          <p:cNvSpPr txBox="1">
            <a:spLocks noChangeArrowheads="1"/>
          </p:cNvSpPr>
          <p:nvPr/>
        </p:nvSpPr>
        <p:spPr bwMode="auto">
          <a:xfrm>
            <a:off x="2219739" y="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Gợi</a:t>
            </a:r>
            <a:r>
              <a:rPr lang="en-US" altLang="en-US" b="1" dirty="0">
                <a:solidFill>
                  <a:schemeClr val="bg1"/>
                </a:solidFill>
                <a:latin typeface="Times New Roman" panose="02020603050405020304" pitchFamily="18" charset="0"/>
              </a:rPr>
              <a:t> ý  </a:t>
            </a:r>
          </a:p>
        </p:txBody>
      </p:sp>
      <p:sp>
        <p:nvSpPr>
          <p:cNvPr id="54" name="Text Box 15"/>
          <p:cNvSpPr txBox="1">
            <a:spLocks noChangeArrowheads="1"/>
          </p:cNvSpPr>
          <p:nvPr/>
        </p:nvSpPr>
        <p:spPr bwMode="auto">
          <a:xfrm>
            <a:off x="156412" y="801914"/>
            <a:ext cx="3882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a:t>
            </a:r>
          </a:p>
        </p:txBody>
      </p:sp>
      <p:cxnSp>
        <p:nvCxnSpPr>
          <p:cNvPr id="55" name="Straight Connector 54"/>
          <p:cNvCxnSpPr/>
          <p:nvPr/>
        </p:nvCxnSpPr>
        <p:spPr>
          <a:xfrm>
            <a:off x="4419600" y="851102"/>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Box 15"/>
          <p:cNvSpPr txBox="1">
            <a:spLocks noChangeArrowheads="1"/>
          </p:cNvSpPr>
          <p:nvPr/>
        </p:nvSpPr>
        <p:spPr bwMode="auto">
          <a:xfrm>
            <a:off x="4724401" y="851102"/>
            <a:ext cx="419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thân</a:t>
            </a:r>
            <a:r>
              <a:rPr lang="en-US" altLang="en-US" sz="2400" b="1" dirty="0">
                <a:latin typeface="Times New Roman" panose="02020603050405020304" pitchFamily="18" charset="0"/>
              </a:rPr>
              <a:t> hay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của</a:t>
            </a:r>
            <a:r>
              <a:rPr lang="en-US" altLang="en-US" sz="2400" b="1">
                <a:latin typeface="Times New Roman" panose="02020603050405020304" pitchFamily="18" charset="0"/>
              </a:rPr>
              <a:t> một cây</a:t>
            </a:r>
            <a:endParaRPr lang="en-US" altLang="en-US" sz="2400" b="1" dirty="0">
              <a:latin typeface="Times New Roman" panose="02020603050405020304" pitchFamily="18" charset="0"/>
            </a:endParaRPr>
          </a:p>
        </p:txBody>
      </p:sp>
      <p:sp>
        <p:nvSpPr>
          <p:cNvPr id="13" name="Text Box 15"/>
          <p:cNvSpPr txBox="1">
            <a:spLocks noChangeArrowheads="1"/>
          </p:cNvSpPr>
          <p:nvPr/>
        </p:nvSpPr>
        <p:spPr bwMode="auto">
          <a:xfrm>
            <a:off x="61979" y="2728807"/>
            <a:ext cx="5105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a:t>
            </a:r>
            <a:r>
              <a:rPr lang="en-US" altLang="en-US" sz="2400" b="1" dirty="0">
                <a:latin typeface="Times New Roman" panose="02020603050405020304" pitchFamily="18" charset="0"/>
              </a:rPr>
              <a:t> ý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p>
        </p:txBody>
      </p:sp>
      <p:sp>
        <p:nvSpPr>
          <p:cNvPr id="14" name="Text Box 15"/>
          <p:cNvSpPr txBox="1">
            <a:spLocks noChangeArrowheads="1"/>
          </p:cNvSpPr>
          <p:nvPr/>
        </p:nvSpPr>
        <p:spPr bwMode="auto">
          <a:xfrm>
            <a:off x="4724401" y="2771140"/>
            <a:ext cx="4519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thước</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quan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ảnh</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sánh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hóa</a:t>
            </a:r>
            <a:r>
              <a:rPr lang="en-US" altLang="en-US" sz="2400" b="1" dirty="0">
                <a:latin typeface="Times New Roman" panose="02020603050405020304" pitchFamily="18" charset="0"/>
              </a:rPr>
              <a:t>.</a:t>
            </a:r>
          </a:p>
        </p:txBody>
      </p:sp>
      <p:sp>
        <p:nvSpPr>
          <p:cNvPr id="15" name="Text Box 15"/>
          <p:cNvSpPr txBox="1">
            <a:spLocks noChangeArrowheads="1"/>
          </p:cNvSpPr>
          <p:nvPr/>
        </p:nvSpPr>
        <p:spPr bwMode="auto">
          <a:xfrm>
            <a:off x="86139" y="172121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theo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a:t>
            </a:r>
          </a:p>
        </p:txBody>
      </p:sp>
      <p:sp>
        <p:nvSpPr>
          <p:cNvPr id="16" name="Text Box 15"/>
          <p:cNvSpPr txBox="1">
            <a:spLocks noChangeArrowheads="1"/>
          </p:cNvSpPr>
          <p:nvPr/>
        </p:nvSpPr>
        <p:spPr bwMode="auto">
          <a:xfrm>
            <a:off x="4724401" y="1713144"/>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71658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a:solidFill>
                  <a:schemeClr val="accent1">
                    <a:lumMod val="50000"/>
                  </a:schemeClr>
                </a:solidFill>
                <a:latin typeface="Arial" panose="020B0604020202020204" pitchFamily="34" charset="0"/>
                <a:cs typeface="Arial" panose="020B0604020202020204" pitchFamily="34" charset="0"/>
              </a:rPr>
              <a:t>	Thoạt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a:solidFill>
                  <a:schemeClr val="accent1">
                    <a:lumMod val="50000"/>
                  </a:schemeClr>
                </a:solidFill>
                <a:latin typeface="Arial" panose="020B0604020202020204" pitchFamily="34" charset="0"/>
                <a:cs typeface="Arial" panose="020B0604020202020204" pitchFamily="34" charset="0"/>
              </a:rPr>
              <a:t>	</a:t>
            </a:r>
            <a:r>
              <a:rPr lang="vi-VN" altLang="en-US" sz="2800">
                <a:solidFill>
                  <a:schemeClr val="accent1">
                    <a:lumMod val="50000"/>
                  </a:schemeClr>
                </a:solidFill>
                <a:latin typeface="Arial" panose="020B0604020202020204" pitchFamily="34" charset="0"/>
                <a:cs typeface="Arial" panose="020B0604020202020204" pitchFamily="34" charset="0"/>
              </a:rPr>
              <a:t>Nhìn </a:t>
            </a:r>
            <a:r>
              <a:rPr lang="vi-VN" altLang="en-US" sz="2800" dirty="0">
                <a:solidFill>
                  <a:schemeClr val="accent1">
                    <a:lumMod val="50000"/>
                  </a:schemeClr>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4545FA5A-6E73-45A5-9938-61F7EE15EA03}"/>
              </a:ext>
            </a:extLst>
          </p:cNvPr>
          <p:cNvSpPr txBox="1">
            <a:spLocks noChangeArrowheads="1"/>
          </p:cNvSpPr>
          <p:nvPr/>
        </p:nvSpPr>
        <p:spPr bwMode="auto">
          <a:xfrm>
            <a:off x="2228850" y="400050"/>
            <a:ext cx="40005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350"/>
          </a:p>
        </p:txBody>
      </p:sp>
      <p:sp>
        <p:nvSpPr>
          <p:cNvPr id="15363" name="Text Box 3">
            <a:extLst>
              <a:ext uri="{FF2B5EF4-FFF2-40B4-BE49-F238E27FC236}">
                <a16:creationId xmlns:a16="http://schemas.microsoft.com/office/drawing/2014/main" id="{A589F8EE-B607-4481-9642-F24F94D4EBC4}"/>
              </a:ext>
            </a:extLst>
          </p:cNvPr>
          <p:cNvSpPr txBox="1">
            <a:spLocks noChangeArrowheads="1"/>
          </p:cNvSpPr>
          <p:nvPr/>
        </p:nvSpPr>
        <p:spPr bwMode="auto">
          <a:xfrm>
            <a:off x="2800350" y="457200"/>
            <a:ext cx="3714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350"/>
          </a:p>
        </p:txBody>
      </p:sp>
      <p:sp>
        <p:nvSpPr>
          <p:cNvPr id="15364" name="Text Box 4">
            <a:extLst>
              <a:ext uri="{FF2B5EF4-FFF2-40B4-BE49-F238E27FC236}">
                <a16:creationId xmlns:a16="http://schemas.microsoft.com/office/drawing/2014/main" id="{37E830E4-B9BD-458A-8B55-29FEB48C6666}"/>
              </a:ext>
            </a:extLst>
          </p:cNvPr>
          <p:cNvSpPr txBox="1">
            <a:spLocks noChangeArrowheads="1"/>
          </p:cNvSpPr>
          <p:nvPr/>
        </p:nvSpPr>
        <p:spPr bwMode="auto">
          <a:xfrm>
            <a:off x="3086100" y="1885950"/>
            <a:ext cx="3543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500"/>
          </a:p>
        </p:txBody>
      </p:sp>
      <p:sp>
        <p:nvSpPr>
          <p:cNvPr id="75781" name="Text Box 5">
            <a:extLst>
              <a:ext uri="{FF2B5EF4-FFF2-40B4-BE49-F238E27FC236}">
                <a16:creationId xmlns:a16="http://schemas.microsoft.com/office/drawing/2014/main" id="{0E7E7898-5587-4741-B02C-9149BC8B3BE9}"/>
              </a:ext>
            </a:extLst>
          </p:cNvPr>
          <p:cNvSpPr txBox="1">
            <a:spLocks noChangeArrowheads="1"/>
          </p:cNvSpPr>
          <p:nvPr/>
        </p:nvSpPr>
        <p:spPr bwMode="auto">
          <a:xfrm>
            <a:off x="1714500" y="1"/>
            <a:ext cx="6057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800" b="1"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Ghi</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nhớ</a:t>
            </a:r>
            <a:endParaRPr lang="en-US" altLang="en-US" sz="2400" b="1" u="sng" dirty="0">
              <a:solidFill>
                <a:srgbClr val="FF0000"/>
              </a:solidFill>
              <a:latin typeface="Times New Roman" panose="02020603050405020304" pitchFamily="18" charset="0"/>
            </a:endParaRPr>
          </a:p>
          <a:p>
            <a:pPr eaLnBrk="1" hangingPunct="1">
              <a:spcBef>
                <a:spcPct val="50000"/>
              </a:spcBef>
            </a:pPr>
            <a:r>
              <a:rPr lang="en-US" altLang="en-US" sz="2400" b="1" dirty="0">
                <a:solidFill>
                  <a:srgbClr val="FF0000"/>
                </a:solidFill>
                <a:latin typeface="Times New Roman" panose="02020603050405020304" pitchFamily="18" charset="0"/>
              </a:rPr>
              <a:t>1. Khi </a:t>
            </a:r>
            <a:r>
              <a:rPr lang="en-US" altLang="en-US" sz="2400" b="1" dirty="0" err="1">
                <a:solidFill>
                  <a:srgbClr val="FF0000"/>
                </a:solidFill>
                <a:latin typeface="Times New Roman" panose="02020603050405020304" pitchFamily="18" charset="0"/>
              </a:rPr>
              <a:t>quan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sát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cây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cối</a:t>
            </a:r>
            <a:r>
              <a:rPr lang="en-US" altLang="en-US" sz="2400" b="1" dirty="0">
                <a:solidFill>
                  <a:srgbClr val="FF0000"/>
                </a:solidFill>
                <a:latin typeface="Times New Roman" panose="02020603050405020304" pitchFamily="18" charset="0"/>
              </a:rPr>
              <a:t>, ta </a:t>
            </a:r>
            <a:r>
              <a:rPr lang="en-US" altLang="en-US" sz="2400" b="1" dirty="0" err="1">
                <a:solidFill>
                  <a:srgbClr val="FF0000"/>
                </a:solidFill>
                <a:latin typeface="Times New Roman" panose="02020603050405020304" pitchFamily="18" charset="0"/>
              </a:rPr>
              <a:t>cần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chú</a:t>
            </a:r>
            <a:r>
              <a:rPr lang="en-US" altLang="en-US" sz="2400" b="1" dirty="0">
                <a:solidFill>
                  <a:srgbClr val="FF0000"/>
                </a:solidFill>
                <a:latin typeface="Times New Roman" panose="02020603050405020304" pitchFamily="18" charset="0"/>
              </a:rPr>
              <a:t> ý </a:t>
            </a:r>
            <a:r>
              <a:rPr lang="en-US" altLang="en-US" sz="2400" b="1" dirty="0" err="1">
                <a:solidFill>
                  <a:srgbClr val="FF0000"/>
                </a:solidFill>
                <a:latin typeface="Times New Roman" panose="02020603050405020304" pitchFamily="18" charset="0"/>
              </a:rPr>
              <a:t>điều</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gì</a:t>
            </a:r>
            <a:r>
              <a:rPr lang="en-US" altLang="en-US" sz="2400" b="1" dirty="0">
                <a:solidFill>
                  <a:srgbClr val="FF0000"/>
                </a:solidFill>
                <a:latin typeface="Times New Roman" panose="02020603050405020304" pitchFamily="18" charset="0"/>
              </a:rPr>
              <a:t>?</a:t>
            </a:r>
          </a:p>
        </p:txBody>
      </p:sp>
      <p:sp>
        <p:nvSpPr>
          <p:cNvPr id="15366" name="Text Box 6">
            <a:extLst>
              <a:ext uri="{FF2B5EF4-FFF2-40B4-BE49-F238E27FC236}">
                <a16:creationId xmlns:a16="http://schemas.microsoft.com/office/drawing/2014/main" id="{8444995F-6354-4F9F-BB9A-2AC092FEB3E3}"/>
              </a:ext>
            </a:extLst>
          </p:cNvPr>
          <p:cNvSpPr txBox="1">
            <a:spLocks noChangeArrowheads="1"/>
          </p:cNvSpPr>
          <p:nvPr/>
        </p:nvSpPr>
        <p:spPr bwMode="auto">
          <a:xfrm>
            <a:off x="3086100" y="2971800"/>
            <a:ext cx="3886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500"/>
          </a:p>
        </p:txBody>
      </p:sp>
      <p:sp>
        <p:nvSpPr>
          <p:cNvPr id="75783" name="Text Box 7">
            <a:extLst>
              <a:ext uri="{FF2B5EF4-FFF2-40B4-BE49-F238E27FC236}">
                <a16:creationId xmlns:a16="http://schemas.microsoft.com/office/drawing/2014/main" id="{71313C66-34BA-444C-9D7F-2500CB663D2B}"/>
              </a:ext>
            </a:extLst>
          </p:cNvPr>
          <p:cNvSpPr txBox="1">
            <a:spLocks noChangeArrowheads="1"/>
          </p:cNvSpPr>
          <p:nvPr/>
        </p:nvSpPr>
        <p:spPr bwMode="auto">
          <a:xfrm>
            <a:off x="1407319" y="996554"/>
            <a:ext cx="634365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en-US" sz="2400">
                <a:solidFill>
                  <a:srgbClr val="3333FF"/>
                </a:solidFill>
              </a:rPr>
              <a:t>Quan sát theo một trình tự hợp lí; sử dụng các giác quan khi quan sát.</a:t>
            </a:r>
          </a:p>
          <a:p>
            <a:pPr eaLnBrk="1" hangingPunct="1">
              <a:spcBef>
                <a:spcPct val="50000"/>
              </a:spcBef>
            </a:pPr>
            <a:endParaRPr lang="en-US" altLang="en-US" sz="2700">
              <a:solidFill>
                <a:srgbClr val="3333FF"/>
              </a:solidFill>
            </a:endParaRPr>
          </a:p>
        </p:txBody>
      </p:sp>
      <p:sp>
        <p:nvSpPr>
          <p:cNvPr id="75784" name="Rectangle 8">
            <a:extLst>
              <a:ext uri="{FF2B5EF4-FFF2-40B4-BE49-F238E27FC236}">
                <a16:creationId xmlns:a16="http://schemas.microsoft.com/office/drawing/2014/main" id="{29554F39-5C21-4CCF-8DA4-03523A00F34B}"/>
              </a:ext>
            </a:extLst>
          </p:cNvPr>
          <p:cNvSpPr>
            <a:spLocks noChangeArrowheads="1"/>
          </p:cNvSpPr>
          <p:nvPr/>
        </p:nvSpPr>
        <p:spPr bwMode="auto">
          <a:xfrm>
            <a:off x="1200150" y="1885950"/>
            <a:ext cx="6800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400">
                <a:solidFill>
                  <a:srgbClr val="FF0000"/>
                </a:solidFill>
              </a:rPr>
              <a:t>2.Vận dụng biện pháp so sánh và nhân hóa khi  viết văn miêu tả có tác dụng gì?</a:t>
            </a:r>
          </a:p>
        </p:txBody>
      </p:sp>
      <p:sp>
        <p:nvSpPr>
          <p:cNvPr id="75785" name="Rectangle 9">
            <a:extLst>
              <a:ext uri="{FF2B5EF4-FFF2-40B4-BE49-F238E27FC236}">
                <a16:creationId xmlns:a16="http://schemas.microsoft.com/office/drawing/2014/main" id="{82578B77-8526-4F3F-A220-88ECA25EB09D}"/>
              </a:ext>
            </a:extLst>
          </p:cNvPr>
          <p:cNvSpPr>
            <a:spLocks noChangeArrowheads="1"/>
          </p:cNvSpPr>
          <p:nvPr/>
        </p:nvSpPr>
        <p:spPr bwMode="auto">
          <a:xfrm>
            <a:off x="1143000" y="3120629"/>
            <a:ext cx="6858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en-US" sz="2400">
                <a:solidFill>
                  <a:srgbClr val="3333FF"/>
                </a:solidFill>
              </a:rPr>
              <a:t>Vận dụng biện pháp so sánh và nhân hóa khi  viết văn miêu tả có tác dụng làm cho sự vật được miêu tả trở nên cụ thể, gần gũi, sinh động hơn và như thế bài văn sẽ hay hơn, hấp dẫn hơn</a:t>
            </a:r>
            <a:r>
              <a:rPr lang="en-US" altLang="en-US" sz="2700">
                <a:solidFill>
                  <a:srgbClr val="3333FF"/>
                </a:solidFill>
              </a:rPr>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4"/>
                                        </p:tgtEl>
                                        <p:attrNameLst>
                                          <p:attrName>style.visibility</p:attrName>
                                        </p:attrNameLst>
                                      </p:cBhvr>
                                      <p:to>
                                        <p:strVal val="visible"/>
                                      </p:to>
                                    </p:set>
                                    <p:animEffect transition="in" filter="blinds(horizontal)">
                                      <p:cBhvr>
                                        <p:cTn id="17" dur="500"/>
                                        <p:tgtEl>
                                          <p:spTgt spid="757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22"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4" grpId="0"/>
      <p:bldP spid="7578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50" y="773855"/>
            <a:ext cx="7879410" cy="3443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grpSp>
        <p:nvGrpSpPr>
          <p:cNvPr id="2" name="Group 1"/>
          <p:cNvGrpSpPr/>
          <p:nvPr/>
        </p:nvGrpSpPr>
        <p:grpSpPr>
          <a:xfrm>
            <a:off x="6496050" y="0"/>
            <a:ext cx="2586206" cy="2495552"/>
            <a:chOff x="5427332" y="-114300"/>
            <a:chExt cx="3896856" cy="4198311"/>
          </a:xfrm>
        </p:grpSpPr>
        <p:pic>
          <p:nvPicPr>
            <p:cNvPr id="1026" name="Picture 2" descr="Tổng hợp những bài văn tả cây bàng hay nhất! - Bi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676">
              <a:off x="6039163" y="942525"/>
              <a:ext cx="2711294" cy="266727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BEEA8805-BA60-4F15-B5CD-00C9679AA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332" y="-114300"/>
              <a:ext cx="3896856" cy="4198311"/>
            </a:xfrm>
            <a:prstGeom prst="rect">
              <a:avLst/>
            </a:prstGeom>
          </p:spPr>
        </p:pic>
      </p:grpSp>
      <p:sp>
        <p:nvSpPr>
          <p:cNvPr id="7" name="Rectangle 6"/>
          <p:cNvSpPr/>
          <p:nvPr/>
        </p:nvSpPr>
        <p:spPr>
          <a:xfrm>
            <a:off x="1649337" y="1395307"/>
            <a:ext cx="5372937" cy="2400657"/>
          </a:xfrm>
          <a:prstGeom prst="rect">
            <a:avLst/>
          </a:prstGeom>
        </p:spPr>
        <p:txBody>
          <a:bodyPr wrap="square">
            <a:spAutoFit/>
          </a:bodyPr>
          <a:lstStyle/>
          <a:p>
            <a:pPr algn="ctr">
              <a:lnSpc>
                <a:spcPct val="150000"/>
              </a:lnSpc>
            </a:pPr>
            <a:r>
              <a:rPr lang="vi-VN" sz="2000" b="1">
                <a:solidFill>
                  <a:schemeClr val="accent2">
                    <a:lumMod val="50000"/>
                  </a:schemeClr>
                </a:solidFill>
                <a:latin typeface="Arial" panose="020B0604020202020204" pitchFamily="34" charset="0"/>
                <a:cs typeface="Arial" panose="020B0604020202020204" pitchFamily="34" charset="0"/>
              </a:rPr>
              <a:t>Cây gì</a:t>
            </a:r>
            <a:r>
              <a:rPr lang="en-US" sz="2000" b="1">
                <a:solidFill>
                  <a:schemeClr val="accent2">
                    <a:lumMod val="50000"/>
                  </a:schemeClr>
                </a:solidFill>
                <a:latin typeface="Arial" panose="020B0604020202020204" pitchFamily="34" charset="0"/>
                <a:cs typeface="Arial" panose="020B0604020202020204" pitchFamily="34" charset="0"/>
              </a:rPr>
              <a:t> lá</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tựa tai voi</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Hè </a:t>
            </a:r>
            <a:r>
              <a:rPr lang="vi-VN" sz="2000" b="1">
                <a:solidFill>
                  <a:schemeClr val="accent2">
                    <a:lumMod val="50000"/>
                  </a:schemeClr>
                </a:solidFill>
                <a:latin typeface="Arial" panose="020B0604020202020204" pitchFamily="34" charset="0"/>
                <a:cs typeface="Arial" panose="020B0604020202020204" pitchFamily="34" charset="0"/>
              </a:rPr>
              <a:t>cho </a:t>
            </a:r>
            <a:r>
              <a:rPr lang="en-US" sz="2000" b="1">
                <a:solidFill>
                  <a:schemeClr val="accent2">
                    <a:lumMod val="50000"/>
                  </a:schemeClr>
                </a:solidFill>
                <a:latin typeface="Arial" panose="020B0604020202020204" pitchFamily="34" charset="0"/>
                <a:cs typeface="Arial" panose="020B0604020202020204" pitchFamily="34" charset="0"/>
              </a:rPr>
              <a:t>bóng</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mát em chơi sân trường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Đông về trơ trụi cành xương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Lá thành mảnh nắng nhẹ vương gió chiều. </a:t>
            </a:r>
            <a:endParaRPr lang="en-US" sz="2000" b="1" dirty="0">
              <a:solidFill>
                <a:schemeClr val="accent2">
                  <a:lumMod val="50000"/>
                </a:schemeClr>
              </a:solidFill>
              <a:latin typeface="Arial" panose="020B0604020202020204" pitchFamily="34" charset="0"/>
              <a:cs typeface="Arial" panose="020B0604020202020204" pitchFamily="34" charset="0"/>
            </a:endParaRPr>
          </a:p>
          <a:p>
            <a:pPr algn="ctr">
              <a:lnSpc>
                <a:spcPct val="150000"/>
              </a:lnSpc>
            </a:pPr>
            <a:r>
              <a:rPr lang="vi-VN" sz="2000" b="1" dirty="0">
                <a:solidFill>
                  <a:schemeClr val="accent2">
                    <a:lumMod val="50000"/>
                  </a:schemeClr>
                </a:solidFill>
                <a:latin typeface="Arial" panose="020B0604020202020204" pitchFamily="34" charset="0"/>
                <a:cs typeface="Arial" panose="020B0604020202020204" pitchFamily="34" charset="0"/>
              </a:rPr>
              <a:t>Là cây gì?</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212254"/>
            <a:ext cx="9144000" cy="1997964"/>
          </a:xfrm>
          <a:prstGeom prst="rect">
            <a:avLst/>
          </a:prstGeom>
        </p:spPr>
      </p:pic>
      <p:sp>
        <p:nvSpPr>
          <p:cNvPr id="3" name="TextBox 2">
            <a:extLst>
              <a:ext uri="{FF2B5EF4-FFF2-40B4-BE49-F238E27FC236}">
                <a16:creationId xmlns:a16="http://schemas.microsoft.com/office/drawing/2014/main" id="{E6230E2F-C076-4104-9FCC-20347A3BA6EF}"/>
              </a:ext>
            </a:extLst>
          </p:cNvPr>
          <p:cNvSpPr txBox="1"/>
          <p:nvPr/>
        </p:nvSpPr>
        <p:spPr>
          <a:xfrm>
            <a:off x="7494663" y="2591926"/>
            <a:ext cx="1297150" cy="400110"/>
          </a:xfrm>
          <a:custGeom>
            <a:avLst/>
            <a:gdLst>
              <a:gd name="connsiteX0" fmla="*/ 0 w 1297150"/>
              <a:gd name="connsiteY0" fmla="*/ 0 h 400110"/>
              <a:gd name="connsiteX1" fmla="*/ 635604 w 1297150"/>
              <a:gd name="connsiteY1" fmla="*/ 0 h 400110"/>
              <a:gd name="connsiteX2" fmla="*/ 1297150 w 1297150"/>
              <a:gd name="connsiteY2" fmla="*/ 0 h 400110"/>
              <a:gd name="connsiteX3" fmla="*/ 1297150 w 1297150"/>
              <a:gd name="connsiteY3" fmla="*/ 400110 h 400110"/>
              <a:gd name="connsiteX4" fmla="*/ 661547 w 1297150"/>
              <a:gd name="connsiteY4" fmla="*/ 400110 h 400110"/>
              <a:gd name="connsiteX5" fmla="*/ 0 w 1297150"/>
              <a:gd name="connsiteY5" fmla="*/ 400110 h 400110"/>
              <a:gd name="connsiteX6" fmla="*/ 0 w 1297150"/>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150" h="400110" fill="none" extrusionOk="0">
                <a:moveTo>
                  <a:pt x="0" y="0"/>
                </a:moveTo>
                <a:cubicBezTo>
                  <a:pt x="196092" y="20786"/>
                  <a:pt x="412238" y="-10542"/>
                  <a:pt x="635604" y="0"/>
                </a:cubicBezTo>
                <a:cubicBezTo>
                  <a:pt x="858970" y="10542"/>
                  <a:pt x="1051515" y="-18535"/>
                  <a:pt x="1297150" y="0"/>
                </a:cubicBezTo>
                <a:cubicBezTo>
                  <a:pt x="1292704" y="80046"/>
                  <a:pt x="1286236" y="254651"/>
                  <a:pt x="1297150" y="400110"/>
                </a:cubicBezTo>
                <a:cubicBezTo>
                  <a:pt x="1104864" y="419652"/>
                  <a:pt x="897213" y="396624"/>
                  <a:pt x="661547" y="400110"/>
                </a:cubicBezTo>
                <a:cubicBezTo>
                  <a:pt x="425881" y="403596"/>
                  <a:pt x="309308" y="369362"/>
                  <a:pt x="0" y="400110"/>
                </a:cubicBezTo>
                <a:cubicBezTo>
                  <a:pt x="743" y="278630"/>
                  <a:pt x="-2823" y="128926"/>
                  <a:pt x="0" y="0"/>
                </a:cubicBezTo>
                <a:close/>
              </a:path>
              <a:path w="1297150" h="400110" stroke="0" extrusionOk="0">
                <a:moveTo>
                  <a:pt x="0" y="0"/>
                </a:moveTo>
                <a:cubicBezTo>
                  <a:pt x="293457" y="4600"/>
                  <a:pt x="497178" y="16175"/>
                  <a:pt x="622632" y="0"/>
                </a:cubicBezTo>
                <a:cubicBezTo>
                  <a:pt x="748086" y="-16175"/>
                  <a:pt x="968469" y="-31692"/>
                  <a:pt x="1297150" y="0"/>
                </a:cubicBezTo>
                <a:cubicBezTo>
                  <a:pt x="1313453" y="130854"/>
                  <a:pt x="1300271" y="297713"/>
                  <a:pt x="1297150" y="400110"/>
                </a:cubicBezTo>
                <a:cubicBezTo>
                  <a:pt x="1073298" y="379836"/>
                  <a:pt x="975336" y="402911"/>
                  <a:pt x="687490" y="400110"/>
                </a:cubicBezTo>
                <a:cubicBezTo>
                  <a:pt x="399644" y="397309"/>
                  <a:pt x="199690" y="375533"/>
                  <a:pt x="0" y="400110"/>
                </a:cubicBezTo>
                <a:cubicBezTo>
                  <a:pt x="9696" y="213102"/>
                  <a:pt x="17336" y="11979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chemeClr val="accent2">
                    <a:lumMod val="50000"/>
                  </a:schemeClr>
                </a:solidFill>
                <a:latin typeface="Arial" panose="020B0604020202020204" pitchFamily="34" charset="0"/>
                <a:cs typeface="Arial" panose="020B0604020202020204" pitchFamily="34" charset="0"/>
              </a:rPr>
              <a:t>cây bàng</a:t>
            </a: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0" y="-1046453"/>
            <a:ext cx="6956451" cy="6956451"/>
          </a:xfrm>
          <a:prstGeom prst="rect">
            <a:avLst/>
          </a:prstGeom>
        </p:spPr>
      </p:pic>
      <p:sp>
        <p:nvSpPr>
          <p:cNvPr id="18" name="Rectangle 17"/>
          <p:cNvSpPr/>
          <p:nvPr/>
        </p:nvSpPr>
        <p:spPr>
          <a:xfrm>
            <a:off x="1605577" y="1154501"/>
            <a:ext cx="4869261" cy="2554545"/>
          </a:xfrm>
          <a:prstGeom prst="rect">
            <a:avLst/>
          </a:prstGeom>
        </p:spPr>
        <p:txBody>
          <a:bodyPr wrap="square">
            <a:spAutoFit/>
          </a:bodyPr>
          <a:lstStyle/>
          <a:p>
            <a:pPr algn="ctr">
              <a:lnSpc>
                <a:spcPct val="200000"/>
              </a:lnSpc>
            </a:pPr>
            <a:r>
              <a:rPr lang="vi-VN" sz="2000" b="1" dirty="0">
                <a:solidFill>
                  <a:schemeClr val="accent2">
                    <a:lumMod val="50000"/>
                  </a:schemeClr>
                </a:solidFill>
              </a:rPr>
              <a:t>Cây gì ôm ấp làng ta</a:t>
            </a:r>
            <a:br>
              <a:rPr lang="vi-VN" sz="2000" b="1" dirty="0">
                <a:solidFill>
                  <a:schemeClr val="accent2">
                    <a:lumMod val="50000"/>
                  </a:schemeClr>
                </a:solidFill>
              </a:rPr>
            </a:br>
            <a:r>
              <a:rPr lang="vi-VN" sz="2000" b="1" dirty="0">
                <a:solidFill>
                  <a:schemeClr val="accent2">
                    <a:lumMod val="50000"/>
                  </a:schemeClr>
                </a:solidFill>
              </a:rPr>
              <a:t>Thân </a:t>
            </a:r>
            <a:r>
              <a:rPr lang="vi-VN" sz="2000" b="1">
                <a:solidFill>
                  <a:schemeClr val="accent2">
                    <a:lumMod val="50000"/>
                  </a:schemeClr>
                </a:solidFill>
              </a:rPr>
              <a:t>từng đốt, </a:t>
            </a:r>
            <a:r>
              <a:rPr lang="vi-VN" sz="2000" b="1" dirty="0">
                <a:solidFill>
                  <a:schemeClr val="accent2">
                    <a:lumMod val="50000"/>
                  </a:schemeClr>
                </a:solidFill>
              </a:rPr>
              <a:t>lá reo ca bốn mùa</a:t>
            </a:r>
            <a:br>
              <a:rPr lang="vi-VN" sz="2000" b="1" dirty="0">
                <a:solidFill>
                  <a:schemeClr val="accent2">
                    <a:lumMod val="50000"/>
                  </a:schemeClr>
                </a:solidFill>
              </a:rPr>
            </a:br>
            <a:r>
              <a:rPr lang="vi-VN" sz="2000" b="1" dirty="0">
                <a:solidFill>
                  <a:schemeClr val="accent2">
                    <a:lumMod val="50000"/>
                  </a:schemeClr>
                </a:solidFill>
              </a:rPr>
              <a:t>Gội muôn nắng, tắm ngàn mưa</a:t>
            </a:r>
            <a:br>
              <a:rPr lang="vi-VN" sz="2000" b="1" dirty="0">
                <a:solidFill>
                  <a:schemeClr val="accent2">
                    <a:lumMod val="50000"/>
                  </a:schemeClr>
                </a:solidFill>
              </a:rPr>
            </a:br>
            <a:r>
              <a:rPr lang="vi-VN" sz="2000" b="1" dirty="0">
                <a:solidFill>
                  <a:schemeClr val="accent2">
                    <a:lumMod val="50000"/>
                  </a:schemeClr>
                </a:solidFill>
              </a:rPr>
              <a:t>Măng như cây bút viết thơ lên trời?</a:t>
            </a:r>
            <a:endParaRPr lang="en-US" sz="2000" b="1" dirty="0">
              <a:solidFill>
                <a:schemeClr val="accent2">
                  <a:lumMod val="50000"/>
                </a:schemeClr>
              </a:solidFill>
            </a:endParaRPr>
          </a:p>
        </p:txBody>
      </p:sp>
      <p:grpSp>
        <p:nvGrpSpPr>
          <p:cNvPr id="19" name="Group 18"/>
          <p:cNvGrpSpPr/>
          <p:nvPr/>
        </p:nvGrpSpPr>
        <p:grpSpPr>
          <a:xfrm rot="422187">
            <a:off x="6014190" y="-179631"/>
            <a:ext cx="2934397" cy="3370826"/>
            <a:chOff x="6162923" y="499835"/>
            <a:chExt cx="2934397" cy="3370826"/>
          </a:xfrm>
        </p:grpSpPr>
        <p:pic>
          <p:nvPicPr>
            <p:cNvPr id="20"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4865" flipH="1">
              <a:off x="6162923" y="499835"/>
              <a:ext cx="2934397" cy="3370826"/>
            </a:xfrm>
            <a:prstGeom prst="rect">
              <a:avLst/>
            </a:prstGeom>
          </p:spPr>
        </p:pic>
        <p:pic>
          <p:nvPicPr>
            <p:cNvPr id="21" name="Picture 2" descr="Trúc nhự Duocphambachthong.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8524">
              <a:off x="6506439" y="1214632"/>
              <a:ext cx="2161747" cy="171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533070"/>
            <a:ext cx="9144000" cy="1677147"/>
          </a:xfrm>
          <a:prstGeom prst="rect">
            <a:avLst/>
          </a:prstGeom>
        </p:spPr>
      </p:pic>
      <p:sp>
        <p:nvSpPr>
          <p:cNvPr id="9" name="TextBox 8">
            <a:extLst>
              <a:ext uri="{FF2B5EF4-FFF2-40B4-BE49-F238E27FC236}">
                <a16:creationId xmlns:a16="http://schemas.microsoft.com/office/drawing/2014/main" id="{757EF004-02F9-43A3-A76C-9FFBA51DABA6}"/>
              </a:ext>
            </a:extLst>
          </p:cNvPr>
          <p:cNvSpPr txBox="1"/>
          <p:nvPr/>
        </p:nvSpPr>
        <p:spPr>
          <a:xfrm>
            <a:off x="7494663" y="2591926"/>
            <a:ext cx="1010213" cy="400110"/>
          </a:xfrm>
          <a:custGeom>
            <a:avLst/>
            <a:gdLst>
              <a:gd name="connsiteX0" fmla="*/ 0 w 1010213"/>
              <a:gd name="connsiteY0" fmla="*/ 0 h 400110"/>
              <a:gd name="connsiteX1" fmla="*/ 495004 w 1010213"/>
              <a:gd name="connsiteY1" fmla="*/ 0 h 400110"/>
              <a:gd name="connsiteX2" fmla="*/ 1010213 w 1010213"/>
              <a:gd name="connsiteY2" fmla="*/ 0 h 400110"/>
              <a:gd name="connsiteX3" fmla="*/ 1010213 w 1010213"/>
              <a:gd name="connsiteY3" fmla="*/ 400110 h 400110"/>
              <a:gd name="connsiteX4" fmla="*/ 515209 w 1010213"/>
              <a:gd name="connsiteY4" fmla="*/ 400110 h 400110"/>
              <a:gd name="connsiteX5" fmla="*/ 0 w 1010213"/>
              <a:gd name="connsiteY5" fmla="*/ 400110 h 400110"/>
              <a:gd name="connsiteX6" fmla="*/ 0 w 101021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13" h="400110" fill="none" extrusionOk="0">
                <a:moveTo>
                  <a:pt x="0" y="0"/>
                </a:moveTo>
                <a:cubicBezTo>
                  <a:pt x="211952" y="-21450"/>
                  <a:pt x="315362" y="-3751"/>
                  <a:pt x="495004" y="0"/>
                </a:cubicBezTo>
                <a:cubicBezTo>
                  <a:pt x="674646" y="3751"/>
                  <a:pt x="895443" y="3547"/>
                  <a:pt x="1010213" y="0"/>
                </a:cubicBezTo>
                <a:cubicBezTo>
                  <a:pt x="1005767" y="80046"/>
                  <a:pt x="999299" y="254651"/>
                  <a:pt x="1010213" y="400110"/>
                </a:cubicBezTo>
                <a:cubicBezTo>
                  <a:pt x="845993" y="398953"/>
                  <a:pt x="760444" y="388452"/>
                  <a:pt x="515209" y="400110"/>
                </a:cubicBezTo>
                <a:cubicBezTo>
                  <a:pt x="269974" y="411768"/>
                  <a:pt x="190848" y="389865"/>
                  <a:pt x="0" y="400110"/>
                </a:cubicBezTo>
                <a:cubicBezTo>
                  <a:pt x="743" y="278630"/>
                  <a:pt x="-2823" y="128926"/>
                  <a:pt x="0" y="0"/>
                </a:cubicBezTo>
                <a:close/>
              </a:path>
              <a:path w="1010213" h="400110" stroke="0" extrusionOk="0">
                <a:moveTo>
                  <a:pt x="0" y="0"/>
                </a:moveTo>
                <a:cubicBezTo>
                  <a:pt x="123563" y="12577"/>
                  <a:pt x="348420" y="-4722"/>
                  <a:pt x="484902" y="0"/>
                </a:cubicBezTo>
                <a:cubicBezTo>
                  <a:pt x="621384" y="4722"/>
                  <a:pt x="852385" y="23105"/>
                  <a:pt x="1010213" y="0"/>
                </a:cubicBezTo>
                <a:cubicBezTo>
                  <a:pt x="1026516" y="130854"/>
                  <a:pt x="1013334" y="297713"/>
                  <a:pt x="1010213" y="400110"/>
                </a:cubicBezTo>
                <a:cubicBezTo>
                  <a:pt x="857681" y="403109"/>
                  <a:pt x="662840" y="391740"/>
                  <a:pt x="535413" y="400110"/>
                </a:cubicBezTo>
                <a:cubicBezTo>
                  <a:pt x="407986" y="408480"/>
                  <a:pt x="248754" y="416141"/>
                  <a:pt x="0" y="400110"/>
                </a:cubicBezTo>
                <a:cubicBezTo>
                  <a:pt x="9696" y="213102"/>
                  <a:pt x="17336" y="119798"/>
                  <a:pt x="0" y="0"/>
                </a:cubicBezTo>
                <a:close/>
              </a:path>
            </a:pathLst>
          </a:custGeom>
          <a:solidFill>
            <a:schemeClr val="accent6">
              <a:lumMod val="40000"/>
              <a:lumOff val="60000"/>
            </a:schemeClr>
          </a:solidFill>
          <a:ln>
            <a:solidFill>
              <a:srgbClr val="7FBF36"/>
            </a:solidFill>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rgbClr val="00B050"/>
                </a:solidFill>
                <a:latin typeface="Arial" panose="020B0604020202020204" pitchFamily="34" charset="0"/>
                <a:cs typeface="Arial" panose="020B0604020202020204" pitchFamily="34" charset="0"/>
              </a:rPr>
              <a:t>cây tre</a:t>
            </a:r>
          </a:p>
        </p:txBody>
      </p:sp>
    </p:spTree>
    <p:extLst>
      <p:ext uri="{BB962C8B-B14F-4D97-AF65-F5344CB8AC3E}">
        <p14:creationId xmlns:p14="http://schemas.microsoft.com/office/powerpoint/2010/main" val="13911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365079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2197</Words>
  <Application>Microsoft Office PowerPoint</Application>
  <PresentationFormat>Trình chiếu Trên màn hình (16:9)</PresentationFormat>
  <Paragraphs>123</Paragraphs>
  <Slides>27</Slides>
  <Notes>6</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27</vt:i4>
      </vt:variant>
    </vt:vector>
  </HeadingPairs>
  <TitlesOfParts>
    <vt:vector size="39" baseType="lpstr">
      <vt:lpstr>UTM Futura Extra</vt:lpstr>
      <vt:lpstr>Calibri Light</vt:lpstr>
      <vt:lpstr>Calibri</vt:lpstr>
      <vt:lpstr>MV Boli</vt:lpstr>
      <vt:lpstr>UTM Avo</vt:lpstr>
      <vt:lpstr>Arial</vt:lpstr>
      <vt:lpstr>UTM Habano</vt:lpstr>
      <vt:lpstr>Times New Roman</vt:lpstr>
      <vt:lpstr>UVN Banh Mi</vt:lpstr>
      <vt:lpstr>等线</vt:lpstr>
      <vt:lpstr>Office 主题​​</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Mieu ta cac bo phan cua cay coi</dc:title>
  <dc:subject>TLV 4</dc:subject>
  <dc:creator>KTUTS</dc:creator>
  <cp:keywords>BichHa</cp:keywords>
  <cp:lastModifiedBy>Hồ Thị Hồng Linh</cp:lastModifiedBy>
  <cp:revision>126</cp:revision>
  <dcterms:created xsi:type="dcterms:W3CDTF">2017-03-04T06:55:50Z</dcterms:created>
  <dcterms:modified xsi:type="dcterms:W3CDTF">2022-02-16T11:38:20Z</dcterms:modified>
  <cp:version>U24</cp:version>
</cp:coreProperties>
</file>